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notesMasterIdLst>
    <p:notesMasterId r:id="rId14"/>
  </p:notesMasterIdLst>
  <p:sldIdLst>
    <p:sldId id="257" r:id="rId2"/>
    <p:sldId id="278" r:id="rId3"/>
    <p:sldId id="279" r:id="rId4"/>
    <p:sldId id="262" r:id="rId5"/>
    <p:sldId id="267" r:id="rId6"/>
    <p:sldId id="277" r:id="rId7"/>
    <p:sldId id="280" r:id="rId8"/>
    <p:sldId id="271" r:id="rId9"/>
    <p:sldId id="276" r:id="rId10"/>
    <p:sldId id="264" r:id="rId11"/>
    <p:sldId id="268" r:id="rId12"/>
    <p:sldId id="273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82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AF454B-91C3-40C8-9365-3652CDBF4E47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496B71-EDE2-4509-A14F-0ADF8B3D3BCF}">
      <dgm:prSet phldrT="[Текст]"/>
      <dgm:spPr/>
      <dgm:t>
        <a:bodyPr/>
        <a:lstStyle/>
        <a:p>
          <a:r>
            <a:rPr lang="ru-RU" dirty="0" smtClean="0"/>
            <a:t>глагол</a:t>
          </a:r>
          <a:endParaRPr lang="ru-RU" dirty="0"/>
        </a:p>
      </dgm:t>
    </dgm:pt>
    <dgm:pt modelId="{8266FD99-BA26-4AE6-87EC-5510BBB9BD74}" type="parTrans" cxnId="{0E18B446-678C-42EF-9A87-55CB920141F9}">
      <dgm:prSet/>
      <dgm:spPr/>
      <dgm:t>
        <a:bodyPr/>
        <a:lstStyle/>
        <a:p>
          <a:endParaRPr lang="ru-RU"/>
        </a:p>
      </dgm:t>
    </dgm:pt>
    <dgm:pt modelId="{BAB62C93-93AE-499C-A37C-9F6DEBFDF0E6}" type="sibTrans" cxnId="{0E18B446-678C-42EF-9A87-55CB920141F9}">
      <dgm:prSet/>
      <dgm:spPr/>
      <dgm:t>
        <a:bodyPr/>
        <a:lstStyle/>
        <a:p>
          <a:endParaRPr lang="ru-RU"/>
        </a:p>
      </dgm:t>
    </dgm:pt>
    <dgm:pt modelId="{1ADEAC42-52FE-439F-9AF3-760360F5632F}">
      <dgm:prSet phldrT="[Текст]" custT="1"/>
      <dgm:spPr/>
      <dgm:t>
        <a:bodyPr/>
        <a:lstStyle/>
        <a:p>
          <a:r>
            <a:rPr lang="ru-RU" sz="2800" dirty="0" smtClean="0"/>
            <a:t>Самостоятельная часть речи</a:t>
          </a:r>
          <a:endParaRPr lang="ru-RU" sz="2800" dirty="0"/>
        </a:p>
      </dgm:t>
    </dgm:pt>
    <dgm:pt modelId="{C51EB78B-E4EB-4DF0-87C2-29D670BDFCFD}" type="parTrans" cxnId="{E15E349F-9CFC-4763-A7BC-3E01BA80D509}">
      <dgm:prSet/>
      <dgm:spPr/>
      <dgm:t>
        <a:bodyPr/>
        <a:lstStyle/>
        <a:p>
          <a:endParaRPr lang="ru-RU"/>
        </a:p>
      </dgm:t>
    </dgm:pt>
    <dgm:pt modelId="{24178E86-09C2-40EB-B270-9BDF272AE478}" type="sibTrans" cxnId="{E15E349F-9CFC-4763-A7BC-3E01BA80D509}">
      <dgm:prSet/>
      <dgm:spPr/>
      <dgm:t>
        <a:bodyPr/>
        <a:lstStyle/>
        <a:p>
          <a:endParaRPr lang="ru-RU"/>
        </a:p>
      </dgm:t>
    </dgm:pt>
    <dgm:pt modelId="{4CF87E58-F6A4-4622-9636-CD0CDEF1B65B}">
      <dgm:prSet phldrT="[Текст]"/>
      <dgm:spPr/>
      <dgm:t>
        <a:bodyPr/>
        <a:lstStyle/>
        <a:p>
          <a:r>
            <a:rPr lang="ru-RU" dirty="0" smtClean="0"/>
            <a:t>Отвечает на вопросы</a:t>
          </a:r>
        </a:p>
        <a:p>
          <a:r>
            <a:rPr lang="ru-RU" dirty="0" smtClean="0"/>
            <a:t>Что делать?</a:t>
          </a:r>
        </a:p>
        <a:p>
          <a:r>
            <a:rPr lang="ru-RU" dirty="0" smtClean="0"/>
            <a:t>Что сделать</a:t>
          </a:r>
          <a:endParaRPr lang="ru-RU" dirty="0"/>
        </a:p>
      </dgm:t>
    </dgm:pt>
    <dgm:pt modelId="{09C3BA23-ACEB-4472-9EF6-0330232E647D}" type="parTrans" cxnId="{361CEE8F-8E53-4F83-B50F-97C324B67726}">
      <dgm:prSet/>
      <dgm:spPr/>
      <dgm:t>
        <a:bodyPr/>
        <a:lstStyle/>
        <a:p>
          <a:endParaRPr lang="ru-RU"/>
        </a:p>
      </dgm:t>
    </dgm:pt>
    <dgm:pt modelId="{069AD573-6104-4797-B47E-5AB6C10F8166}" type="sibTrans" cxnId="{361CEE8F-8E53-4F83-B50F-97C324B67726}">
      <dgm:prSet/>
      <dgm:spPr/>
      <dgm:t>
        <a:bodyPr/>
        <a:lstStyle/>
        <a:p>
          <a:endParaRPr lang="ru-RU"/>
        </a:p>
      </dgm:t>
    </dgm:pt>
    <dgm:pt modelId="{FD12DC7F-8331-4068-B1D6-8AFFF77B658E}">
      <dgm:prSet phldrT="[Текст]"/>
      <dgm:spPr/>
      <dgm:t>
        <a:bodyPr/>
        <a:lstStyle/>
        <a:p>
          <a:r>
            <a:rPr lang="ru-RU" dirty="0" smtClean="0"/>
            <a:t>Обозначает действие предмета</a:t>
          </a:r>
          <a:endParaRPr lang="ru-RU" dirty="0"/>
        </a:p>
      </dgm:t>
    </dgm:pt>
    <dgm:pt modelId="{BE1F8B48-DAD9-4CA9-998B-09517CB68CC6}" type="parTrans" cxnId="{823AC23C-6891-45A7-9832-688D9D5BC4CA}">
      <dgm:prSet/>
      <dgm:spPr/>
      <dgm:t>
        <a:bodyPr/>
        <a:lstStyle/>
        <a:p>
          <a:endParaRPr lang="ru-RU"/>
        </a:p>
      </dgm:t>
    </dgm:pt>
    <dgm:pt modelId="{4CB2ABBD-B6B0-4033-9048-20D72CE4B101}" type="sibTrans" cxnId="{823AC23C-6891-45A7-9832-688D9D5BC4CA}">
      <dgm:prSet/>
      <dgm:spPr/>
      <dgm:t>
        <a:bodyPr/>
        <a:lstStyle/>
        <a:p>
          <a:endParaRPr lang="ru-RU"/>
        </a:p>
      </dgm:t>
    </dgm:pt>
    <dgm:pt modelId="{18B1E5B4-6A6B-4C3D-8BAE-0FF5C278C9DD}" type="pres">
      <dgm:prSet presAssocID="{A0AF454B-91C3-40C8-9365-3652CDBF4E4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D3175F-6D00-474F-9754-22EC2BA72C49}" type="pres">
      <dgm:prSet presAssocID="{34496B71-EDE2-4509-A14F-0ADF8B3D3BCF}" presName="roof" presStyleLbl="dkBgShp" presStyleIdx="0" presStyleCnt="2" custScaleY="60513" custLinFactNeighborX="-926" custLinFactNeighborY="-8889"/>
      <dgm:spPr/>
      <dgm:t>
        <a:bodyPr/>
        <a:lstStyle/>
        <a:p>
          <a:endParaRPr lang="ru-RU"/>
        </a:p>
      </dgm:t>
    </dgm:pt>
    <dgm:pt modelId="{D0EBAD01-235A-4559-8FA1-456292ED941F}" type="pres">
      <dgm:prSet presAssocID="{34496B71-EDE2-4509-A14F-0ADF8B3D3BCF}" presName="pillars" presStyleCnt="0"/>
      <dgm:spPr/>
    </dgm:pt>
    <dgm:pt modelId="{0B9E8191-65D9-47BD-A44B-2CF66515C852}" type="pres">
      <dgm:prSet presAssocID="{34496B71-EDE2-4509-A14F-0ADF8B3D3BCF}" presName="pillar1" presStyleLbl="node1" presStyleIdx="0" presStyleCnt="3" custScaleY="1296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7A11F6-FC24-4C0D-8FA9-6E2CCA8DA0B7}" type="pres">
      <dgm:prSet presAssocID="{4CF87E58-F6A4-4622-9636-CD0CDEF1B65B}" presName="pillarX" presStyleLbl="node1" presStyleIdx="1" presStyleCnt="3" custScaleY="1288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3A3AA8-0AF2-4B7E-93A5-6F7A20F6333D}" type="pres">
      <dgm:prSet presAssocID="{FD12DC7F-8331-4068-B1D6-8AFFF77B658E}" presName="pillarX" presStyleLbl="node1" presStyleIdx="2" presStyleCnt="3" custScaleY="1292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E1E441-8AC1-43D8-94F3-2AE005338ECF}" type="pres">
      <dgm:prSet presAssocID="{34496B71-EDE2-4509-A14F-0ADF8B3D3BCF}" presName="base" presStyleLbl="dkBgShp" presStyleIdx="1" presStyleCnt="2"/>
      <dgm:spPr/>
    </dgm:pt>
  </dgm:ptLst>
  <dgm:cxnLst>
    <dgm:cxn modelId="{A8FDDFA1-04E4-4845-91A8-45217DF16E62}" type="presOf" srcId="{A0AF454B-91C3-40C8-9365-3652CDBF4E47}" destId="{18B1E5B4-6A6B-4C3D-8BAE-0FF5C278C9DD}" srcOrd="0" destOrd="0" presId="urn:microsoft.com/office/officeart/2005/8/layout/hList3"/>
    <dgm:cxn modelId="{95B1C73E-4C57-4C50-945F-CBB10C7D3A66}" type="presOf" srcId="{1ADEAC42-52FE-439F-9AF3-760360F5632F}" destId="{0B9E8191-65D9-47BD-A44B-2CF66515C852}" srcOrd="0" destOrd="0" presId="urn:microsoft.com/office/officeart/2005/8/layout/hList3"/>
    <dgm:cxn modelId="{361CEE8F-8E53-4F83-B50F-97C324B67726}" srcId="{34496B71-EDE2-4509-A14F-0ADF8B3D3BCF}" destId="{4CF87E58-F6A4-4622-9636-CD0CDEF1B65B}" srcOrd="1" destOrd="0" parTransId="{09C3BA23-ACEB-4472-9EF6-0330232E647D}" sibTransId="{069AD573-6104-4797-B47E-5AB6C10F8166}"/>
    <dgm:cxn modelId="{823AC23C-6891-45A7-9832-688D9D5BC4CA}" srcId="{34496B71-EDE2-4509-A14F-0ADF8B3D3BCF}" destId="{FD12DC7F-8331-4068-B1D6-8AFFF77B658E}" srcOrd="2" destOrd="0" parTransId="{BE1F8B48-DAD9-4CA9-998B-09517CB68CC6}" sibTransId="{4CB2ABBD-B6B0-4033-9048-20D72CE4B101}"/>
    <dgm:cxn modelId="{9443EC0A-7FE9-42A1-8737-8BEE5FA42CF3}" type="presOf" srcId="{34496B71-EDE2-4509-A14F-0ADF8B3D3BCF}" destId="{32D3175F-6D00-474F-9754-22EC2BA72C49}" srcOrd="0" destOrd="0" presId="urn:microsoft.com/office/officeart/2005/8/layout/hList3"/>
    <dgm:cxn modelId="{1E5B7510-ACD3-4690-BAB1-FD62EBCC22DE}" type="presOf" srcId="{FD12DC7F-8331-4068-B1D6-8AFFF77B658E}" destId="{5D3A3AA8-0AF2-4B7E-93A5-6F7A20F6333D}" srcOrd="0" destOrd="0" presId="urn:microsoft.com/office/officeart/2005/8/layout/hList3"/>
    <dgm:cxn modelId="{E15E349F-9CFC-4763-A7BC-3E01BA80D509}" srcId="{34496B71-EDE2-4509-A14F-0ADF8B3D3BCF}" destId="{1ADEAC42-52FE-439F-9AF3-760360F5632F}" srcOrd="0" destOrd="0" parTransId="{C51EB78B-E4EB-4DF0-87C2-29D670BDFCFD}" sibTransId="{24178E86-09C2-40EB-B270-9BDF272AE478}"/>
    <dgm:cxn modelId="{0E18B446-678C-42EF-9A87-55CB920141F9}" srcId="{A0AF454B-91C3-40C8-9365-3652CDBF4E47}" destId="{34496B71-EDE2-4509-A14F-0ADF8B3D3BCF}" srcOrd="0" destOrd="0" parTransId="{8266FD99-BA26-4AE6-87EC-5510BBB9BD74}" sibTransId="{BAB62C93-93AE-499C-A37C-9F6DEBFDF0E6}"/>
    <dgm:cxn modelId="{14CA1D1A-B76F-4B5F-9A89-1D0768C990CC}" type="presOf" srcId="{4CF87E58-F6A4-4622-9636-CD0CDEF1B65B}" destId="{7F7A11F6-FC24-4C0D-8FA9-6E2CCA8DA0B7}" srcOrd="0" destOrd="0" presId="urn:microsoft.com/office/officeart/2005/8/layout/hList3"/>
    <dgm:cxn modelId="{75F208AF-F677-4FA5-A0D6-0237CE03CF0F}" type="presParOf" srcId="{18B1E5B4-6A6B-4C3D-8BAE-0FF5C278C9DD}" destId="{32D3175F-6D00-474F-9754-22EC2BA72C49}" srcOrd="0" destOrd="0" presId="urn:microsoft.com/office/officeart/2005/8/layout/hList3"/>
    <dgm:cxn modelId="{D73F6CF9-7A0A-45CB-975F-E676B00830B4}" type="presParOf" srcId="{18B1E5B4-6A6B-4C3D-8BAE-0FF5C278C9DD}" destId="{D0EBAD01-235A-4559-8FA1-456292ED941F}" srcOrd="1" destOrd="0" presId="urn:microsoft.com/office/officeart/2005/8/layout/hList3"/>
    <dgm:cxn modelId="{C5FADCAD-3148-464C-BC80-BE26D9DE3DEC}" type="presParOf" srcId="{D0EBAD01-235A-4559-8FA1-456292ED941F}" destId="{0B9E8191-65D9-47BD-A44B-2CF66515C852}" srcOrd="0" destOrd="0" presId="urn:microsoft.com/office/officeart/2005/8/layout/hList3"/>
    <dgm:cxn modelId="{B8A3CEEF-65EE-4B46-95A2-BCCFD71AFC77}" type="presParOf" srcId="{D0EBAD01-235A-4559-8FA1-456292ED941F}" destId="{7F7A11F6-FC24-4C0D-8FA9-6E2CCA8DA0B7}" srcOrd="1" destOrd="0" presId="urn:microsoft.com/office/officeart/2005/8/layout/hList3"/>
    <dgm:cxn modelId="{E4657A8A-E0A9-47F1-93E0-E5C4F2BDDCF0}" type="presParOf" srcId="{D0EBAD01-235A-4559-8FA1-456292ED941F}" destId="{5D3A3AA8-0AF2-4B7E-93A5-6F7A20F6333D}" srcOrd="2" destOrd="0" presId="urn:microsoft.com/office/officeart/2005/8/layout/hList3"/>
    <dgm:cxn modelId="{5904B2A1-B0D8-4548-9E34-5C687EAE2838}" type="presParOf" srcId="{18B1E5B4-6A6B-4C3D-8BAE-0FF5C278C9DD}" destId="{7AE1E441-8AC1-43D8-94F3-2AE005338EC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3175F-6D00-474F-9754-22EC2BA72C49}">
      <dsp:nvSpPr>
        <dsp:cNvPr id="0" name=""/>
        <dsp:cNvSpPr/>
      </dsp:nvSpPr>
      <dsp:spPr>
        <a:xfrm>
          <a:off x="0" y="0"/>
          <a:ext cx="8229600" cy="107899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kern="1200" dirty="0" smtClean="0"/>
            <a:t>глагол</a:t>
          </a:r>
          <a:endParaRPr lang="ru-RU" sz="5100" kern="1200" dirty="0"/>
        </a:p>
      </dsp:txBody>
      <dsp:txXfrm>
        <a:off x="0" y="0"/>
        <a:ext cx="8229600" cy="1078995"/>
      </dsp:txXfrm>
    </dsp:sp>
    <dsp:sp modelId="{0B9E8191-65D9-47BD-A44B-2CF66515C852}">
      <dsp:nvSpPr>
        <dsp:cNvPr id="0" name=""/>
        <dsp:cNvSpPr/>
      </dsp:nvSpPr>
      <dsp:spPr>
        <a:xfrm>
          <a:off x="4018" y="983560"/>
          <a:ext cx="2740521" cy="48531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Самостоятельная часть речи</a:t>
          </a:r>
          <a:endParaRPr lang="ru-RU" sz="2800" kern="1200" dirty="0"/>
        </a:p>
      </dsp:txBody>
      <dsp:txXfrm>
        <a:off x="4018" y="983560"/>
        <a:ext cx="2740521" cy="4853167"/>
      </dsp:txXfrm>
    </dsp:sp>
    <dsp:sp modelId="{7F7A11F6-FC24-4C0D-8FA9-6E2CCA8DA0B7}">
      <dsp:nvSpPr>
        <dsp:cNvPr id="0" name=""/>
        <dsp:cNvSpPr/>
      </dsp:nvSpPr>
      <dsp:spPr>
        <a:xfrm>
          <a:off x="2744539" y="997658"/>
          <a:ext cx="2740521" cy="48249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Отвечает на вопросы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Что делать?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Что сделать</a:t>
          </a:r>
          <a:endParaRPr lang="ru-RU" sz="3500" kern="1200" dirty="0"/>
        </a:p>
      </dsp:txBody>
      <dsp:txXfrm>
        <a:off x="2744539" y="997658"/>
        <a:ext cx="2740521" cy="4824971"/>
      </dsp:txXfrm>
    </dsp:sp>
    <dsp:sp modelId="{5D3A3AA8-0AF2-4B7E-93A5-6F7A20F6333D}">
      <dsp:nvSpPr>
        <dsp:cNvPr id="0" name=""/>
        <dsp:cNvSpPr/>
      </dsp:nvSpPr>
      <dsp:spPr>
        <a:xfrm>
          <a:off x="5485060" y="990599"/>
          <a:ext cx="2740521" cy="4839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Обозначает действие предмета</a:t>
          </a:r>
          <a:endParaRPr lang="ru-RU" sz="3500" kern="1200" dirty="0"/>
        </a:p>
      </dsp:txBody>
      <dsp:txXfrm>
        <a:off x="5485060" y="990599"/>
        <a:ext cx="2740521" cy="4839088"/>
      </dsp:txXfrm>
    </dsp:sp>
    <dsp:sp modelId="{7AE1E441-8AC1-43D8-94F3-2AE005338ECF}">
      <dsp:nvSpPr>
        <dsp:cNvPr id="0" name=""/>
        <dsp:cNvSpPr/>
      </dsp:nvSpPr>
      <dsp:spPr>
        <a:xfrm>
          <a:off x="0" y="5282377"/>
          <a:ext cx="8229600" cy="41605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9D76AFB2-C7B1-4366-9E73-CD80385BF315}" type="datetimeFigureOut">
              <a:rPr lang="ru-RU"/>
              <a:pPr>
                <a:defRPr/>
              </a:pPr>
              <a:t>09.01.2021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A0B3087-C36F-4FAF-B652-79DC193C0A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1E0C55C-AC6A-4190-B0A8-721F554C3BE9}" type="slidenum">
              <a:rPr lang="ru-RU"/>
              <a:pPr/>
              <a:t>9</a:t>
            </a:fld>
            <a:endParaRPr lang="ru-RU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FCAAA-5E30-4B0C-B4E4-C875A6AA056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AF78A-D543-48FA-916F-F5DF90364E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5482B-42B6-4E41-976A-2F13FF5CE3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B4DE1C-1B18-466A-B7CE-71462283A7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998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50FFB4-137F-45D0-B9D4-70EA27A47B3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09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A455F2-809D-48F1-BD3C-92ACAFC070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65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F5198-831A-4759-AB44-03B5E9B31A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Дата 1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875482B-42B6-4E41-976A-2F13FF5CE3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13" Type="http://schemas.openxmlformats.org/officeDocument/2006/relationships/image" Target="../media/image13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gif"/><Relationship Id="rId12" Type="http://schemas.openxmlformats.org/officeDocument/2006/relationships/image" Target="../media/image12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6.jpeg"/><Relationship Id="rId11" Type="http://schemas.openxmlformats.org/officeDocument/2006/relationships/image" Target="../media/image11.gif"/><Relationship Id="rId5" Type="http://schemas.openxmlformats.org/officeDocument/2006/relationships/image" Target="../media/image5.gif"/><Relationship Id="rId15" Type="http://schemas.openxmlformats.org/officeDocument/2006/relationships/image" Target="../media/image15.png"/><Relationship Id="rId10" Type="http://schemas.openxmlformats.org/officeDocument/2006/relationships/image" Target="../media/image10.gif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gif"/><Relationship Id="rId1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Надежда\Мои документы\Мои рисунки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0488" y="0"/>
            <a:ext cx="9234488" cy="698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 rot="21353553">
            <a:off x="2285003" y="2801045"/>
            <a:ext cx="5348003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Двадцатое октября.</a:t>
            </a:r>
          </a:p>
          <a:p>
            <a:pPr algn="ctr" eaLnBrk="0" hangingPunct="0">
              <a:defRPr/>
            </a:pPr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Классная работа.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28600"/>
            <a:ext cx="7315200" cy="5897565"/>
          </a:xfrm>
        </p:spPr>
        <p:txBody>
          <a:bodyPr/>
          <a:lstStyle/>
          <a:p>
            <a:pPr marL="0" indent="0">
              <a:spcAft>
                <a:spcPts val="1000"/>
              </a:spcAft>
              <a:buNone/>
            </a:pPr>
            <a:r>
              <a:rPr lang="ru-RU" sz="48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 _ </a:t>
            </a:r>
            <a:r>
              <a:rPr lang="ru-RU" sz="4800" dirty="0" err="1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журный</a:t>
            </a:r>
            <a:r>
              <a:rPr lang="ru-RU" sz="48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   </a:t>
            </a:r>
            <a:endParaRPr lang="ru-RU" sz="4800" dirty="0" smtClean="0">
              <a:solidFill>
                <a:srgbClr val="004A8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1000"/>
              </a:spcAft>
              <a:buNone/>
            </a:pPr>
            <a:r>
              <a:rPr lang="ru-RU" sz="4800" dirty="0" smtClean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 </a:t>
            </a:r>
            <a:r>
              <a:rPr lang="ru-RU" sz="48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  роз ,  </a:t>
            </a:r>
            <a:endParaRPr lang="ru-RU" sz="4800" dirty="0" smtClean="0">
              <a:solidFill>
                <a:srgbClr val="004A8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1000"/>
              </a:spcAft>
              <a:buNone/>
            </a:pPr>
            <a:r>
              <a:rPr lang="ru-RU" sz="4800" dirty="0" smtClean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 </a:t>
            </a:r>
            <a:r>
              <a:rPr lang="ru-RU" sz="4800" dirty="0" err="1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дежда</a:t>
            </a:r>
            <a:r>
              <a:rPr lang="ru-RU" sz="48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  </a:t>
            </a:r>
            <a:endParaRPr lang="ru-RU" sz="4800" dirty="0" smtClean="0">
              <a:solidFill>
                <a:srgbClr val="004A8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1000"/>
              </a:spcAft>
              <a:buNone/>
            </a:pPr>
            <a:r>
              <a:rPr lang="ru-RU" sz="4800" dirty="0" smtClean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 </a:t>
            </a:r>
            <a:r>
              <a:rPr lang="ru-RU" sz="48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 беда ,  </a:t>
            </a:r>
            <a:endParaRPr lang="ru-RU" sz="4800" dirty="0" smtClean="0">
              <a:solidFill>
                <a:srgbClr val="004A8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1000"/>
              </a:spcAft>
              <a:buNone/>
            </a:pPr>
            <a:r>
              <a:rPr lang="ru-RU" sz="4800" dirty="0" smtClean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sz="48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 бота , </a:t>
            </a:r>
            <a:endParaRPr lang="ru-RU" sz="4800" dirty="0" smtClean="0">
              <a:solidFill>
                <a:srgbClr val="004A8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1000"/>
              </a:spcAft>
              <a:buNone/>
            </a:pPr>
            <a:r>
              <a:rPr lang="ru-RU" sz="4800" dirty="0" smtClean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ru-RU" sz="4800" dirty="0" err="1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твет</a:t>
            </a:r>
            <a:r>
              <a:rPr lang="ru-RU" sz="48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                    </a:t>
            </a:r>
            <a:endParaRPr lang="ru-RU" sz="4400" dirty="0">
              <a:solidFill>
                <a:srgbClr val="004A82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52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5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4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дежурный – дежурить</a:t>
            </a:r>
            <a:endParaRPr lang="ru-RU" sz="4000" dirty="0">
              <a:solidFill>
                <a:srgbClr val="004A82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4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мороз – морозить</a:t>
            </a:r>
            <a:endParaRPr lang="ru-RU" sz="4000" dirty="0">
              <a:solidFill>
                <a:srgbClr val="004A82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4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одежда – одевать</a:t>
            </a:r>
            <a:endParaRPr lang="ru-RU" sz="4000" dirty="0">
              <a:solidFill>
                <a:srgbClr val="004A82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4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победа – побеждать</a:t>
            </a:r>
            <a:endParaRPr lang="ru-RU" sz="4000" dirty="0">
              <a:solidFill>
                <a:srgbClr val="004A82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4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работа – работать</a:t>
            </a:r>
            <a:endParaRPr lang="ru-RU" sz="4000" dirty="0">
              <a:solidFill>
                <a:srgbClr val="004A82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4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ответ – отвечать</a:t>
            </a:r>
            <a:endParaRPr lang="ru-RU" sz="4000" dirty="0">
              <a:solidFill>
                <a:srgbClr val="004A82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393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Что мы знаем о глаголе?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"/>
          </p:nvPr>
        </p:nvSpPr>
        <p:spPr>
          <a:xfrm>
            <a:off x="381000" y="914400"/>
            <a:ext cx="8153400" cy="5638800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ru-RU" sz="4000" dirty="0" smtClean="0">
                <a:solidFill>
                  <a:srgbClr val="000099"/>
                </a:solidFill>
              </a:rPr>
              <a:t>Продолжи фразы:</a:t>
            </a:r>
          </a:p>
          <a:p>
            <a:pPr>
              <a:lnSpc>
                <a:spcPct val="150000"/>
              </a:lnSpc>
            </a:pPr>
            <a:r>
              <a:rPr lang="ru-RU" sz="4000" i="1" dirty="0" smtClean="0">
                <a:solidFill>
                  <a:srgbClr val="000099"/>
                </a:solidFill>
              </a:rPr>
              <a:t>Глагол </a:t>
            </a:r>
            <a:r>
              <a:rPr lang="ru-RU" sz="4000" dirty="0" smtClean="0">
                <a:solidFill>
                  <a:srgbClr val="000099"/>
                </a:solidFill>
              </a:rPr>
              <a:t>– это часть речи, которая </a:t>
            </a:r>
            <a:r>
              <a:rPr lang="ru-RU" sz="4000" dirty="0" err="1" smtClean="0">
                <a:solidFill>
                  <a:srgbClr val="000099"/>
                </a:solidFill>
              </a:rPr>
              <a:t>обозначает_______</a:t>
            </a:r>
            <a:r>
              <a:rPr lang="ru-RU" sz="4000" dirty="0" smtClean="0">
                <a:solidFill>
                  <a:srgbClr val="000099"/>
                </a:solidFill>
              </a:rPr>
              <a:t> и отвечает на </a:t>
            </a:r>
            <a:r>
              <a:rPr lang="ru-RU" sz="4000" dirty="0" err="1" smtClean="0">
                <a:solidFill>
                  <a:srgbClr val="000099"/>
                </a:solidFill>
              </a:rPr>
              <a:t>вопросы________</a:t>
            </a:r>
            <a:r>
              <a:rPr lang="ru-RU" sz="4000" dirty="0" smtClean="0">
                <a:solidFill>
                  <a:srgbClr val="000099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4000" dirty="0" smtClean="0">
                <a:solidFill>
                  <a:srgbClr val="000099"/>
                </a:solidFill>
              </a:rPr>
              <a:t>В предложении глагол чаще всего является ________.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50669348"/>
              </p:ext>
            </p:extLst>
          </p:nvPr>
        </p:nvGraphicFramePr>
        <p:xfrm>
          <a:off x="533400" y="381000"/>
          <a:ext cx="82296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вал 3"/>
          <p:cNvSpPr/>
          <p:nvPr/>
        </p:nvSpPr>
        <p:spPr>
          <a:xfrm>
            <a:off x="2057400" y="5410200"/>
            <a:ext cx="52578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FFFF00"/>
                </a:solidFill>
              </a:rPr>
              <a:t>В предложении является сказуемым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457200"/>
            <a:ext cx="7086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4000" dirty="0" smtClean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Этот </a:t>
            </a:r>
            <a:r>
              <a:rPr lang="ru-RU" sz="40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хитренький глагол</a:t>
            </a:r>
            <a:endParaRPr lang="ru-RU" sz="4800" dirty="0">
              <a:solidFill>
                <a:srgbClr val="004A8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40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Себе ВРЕМЯ изобрёл</a:t>
            </a:r>
            <a:endParaRPr lang="ru-RU" sz="4800" dirty="0">
              <a:solidFill>
                <a:srgbClr val="004A8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40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«Ухожу»- кричит сегодня,</a:t>
            </a:r>
            <a:endParaRPr lang="ru-RU" sz="4800" dirty="0">
              <a:solidFill>
                <a:srgbClr val="004A8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40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вчера, - кричал, - «ушёл»</a:t>
            </a:r>
            <a:endParaRPr lang="ru-RU" sz="4800" dirty="0">
              <a:solidFill>
                <a:srgbClr val="004A8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40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Завтра, - скажет</a:t>
            </a:r>
            <a:r>
              <a:rPr lang="ru-RU" sz="4000" dirty="0" smtClean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- </a:t>
            </a:r>
            <a:r>
              <a:rPr lang="ru-RU" sz="40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«я уйду»</a:t>
            </a:r>
            <a:endParaRPr lang="ru-RU" sz="4800" dirty="0">
              <a:solidFill>
                <a:srgbClr val="004A8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40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Позавидуйте ему.</a:t>
            </a:r>
            <a:endParaRPr lang="ru-RU" sz="4800" dirty="0">
              <a:solidFill>
                <a:srgbClr val="004A8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4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Как вы думаете, какая тема сегодняшнего урока?</a:t>
            </a:r>
            <a:endParaRPr lang="ru-RU" sz="4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295400"/>
            <a:ext cx="8153400" cy="2971800"/>
          </a:xfrm>
        </p:spPr>
        <p:txBody>
          <a:bodyPr/>
          <a:lstStyle/>
          <a:p>
            <a:r>
              <a:rPr lang="ru-RU" sz="8800" i="1" dirty="0">
                <a:solidFill>
                  <a:srgbClr val="004A82"/>
                </a:solidFill>
              </a:rPr>
              <a:t>Тема:</a:t>
            </a:r>
            <a:r>
              <a:rPr lang="ru-RU" sz="8800" dirty="0">
                <a:solidFill>
                  <a:srgbClr val="C00000"/>
                </a:solidFill>
              </a:rPr>
              <a:t> Времена глагола</a:t>
            </a:r>
          </a:p>
        </p:txBody>
      </p:sp>
    </p:spTree>
    <p:extLst>
      <p:ext uri="{BB962C8B-B14F-4D97-AF65-F5344CB8AC3E}">
        <p14:creationId xmlns:p14="http://schemas.microsoft.com/office/powerpoint/2010/main" val="226591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"/>
          <p:cNvSpPr>
            <a:spLocks noChangeArrowheads="1"/>
          </p:cNvSpPr>
          <p:nvPr/>
        </p:nvSpPr>
        <p:spPr bwMode="auto">
          <a:xfrm>
            <a:off x="571500" y="214313"/>
            <a:ext cx="8039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accent1"/>
                </a:solidFill>
              </a:rPr>
              <a:t>       Изменение глаголов по временам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81000" y="990600"/>
          <a:ext cx="8381999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0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61341">
                <a:tc>
                  <a:txBody>
                    <a:bodyPr/>
                    <a:lstStyle/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Прошедшее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Настоящее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Будущее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5059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/>
                          </a:solidFill>
                        </a:rPr>
                        <a:t>Действие происходило до момента речи</a:t>
                      </a:r>
                    </a:p>
                    <a:p>
                      <a:endParaRPr lang="ru-RU" sz="2400" b="1" i="1" dirty="0" smtClean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ru-RU" sz="2400" b="1" i="1" dirty="0" smtClean="0">
                          <a:solidFill>
                            <a:srgbClr val="FF0000"/>
                          </a:solidFill>
                        </a:rPr>
                        <a:t>читал</a:t>
                      </a:r>
                      <a:endParaRPr lang="ru-RU" sz="2400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/>
                          </a:solidFill>
                        </a:rPr>
                        <a:t>Действие происходит</a:t>
                      </a:r>
                      <a:r>
                        <a:rPr lang="ru-RU" sz="2400" b="1" baseline="0" dirty="0" smtClean="0">
                          <a:solidFill>
                            <a:schemeClr val="tx2"/>
                          </a:solidFill>
                        </a:rPr>
                        <a:t> в момент речи</a:t>
                      </a:r>
                    </a:p>
                    <a:p>
                      <a:endParaRPr lang="ru-RU" sz="2400" b="1" i="1" baseline="0" dirty="0" smtClean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ru-RU" sz="2400" b="1" i="1" baseline="0" dirty="0" smtClean="0">
                          <a:solidFill>
                            <a:srgbClr val="FF0000"/>
                          </a:solidFill>
                        </a:rPr>
                        <a:t>читает</a:t>
                      </a:r>
                      <a:endParaRPr lang="ru-RU" sz="2400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chemeClr val="tx2"/>
                          </a:solidFill>
                        </a:rPr>
                        <a:t>Действие</a:t>
                      </a:r>
                      <a:r>
                        <a:rPr lang="ru-RU" sz="2400" b="1" i="1" baseline="0" dirty="0" smtClean="0">
                          <a:solidFill>
                            <a:schemeClr val="tx2"/>
                          </a:solidFill>
                        </a:rPr>
                        <a:t> произойдет</a:t>
                      </a:r>
                    </a:p>
                    <a:p>
                      <a:r>
                        <a:rPr lang="ru-RU" sz="2400" b="1" i="1" baseline="0" dirty="0" smtClean="0">
                          <a:solidFill>
                            <a:schemeClr val="tx2"/>
                          </a:solidFill>
                        </a:rPr>
                        <a:t>после того, как о нем скажут</a:t>
                      </a:r>
                    </a:p>
                    <a:p>
                      <a:endParaRPr lang="ru-RU" sz="2400" b="1" i="1" baseline="0" dirty="0" smtClean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ru-RU" sz="2400" b="1" i="1" dirty="0" smtClean="0">
                          <a:solidFill>
                            <a:srgbClr val="FF0000"/>
                          </a:solidFill>
                        </a:rPr>
                        <a:t>будет читать</a:t>
                      </a:r>
                      <a:endParaRPr lang="ru-RU" sz="2400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lack4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572000" cy="355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 descr="black4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6100" y="0"/>
            <a:ext cx="4787900" cy="355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black4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00413"/>
            <a:ext cx="4572000" cy="355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black4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6100" y="3300413"/>
            <a:ext cx="4787900" cy="355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AutoShape 6"/>
          <p:cNvSpPr>
            <a:spLocks noChangeArrowheads="1"/>
          </p:cNvSpPr>
          <p:nvPr/>
        </p:nvSpPr>
        <p:spPr bwMode="auto">
          <a:xfrm rot="-2453948">
            <a:off x="2987675" y="1989138"/>
            <a:ext cx="3384550" cy="3314700"/>
          </a:xfrm>
          <a:prstGeom prst="star4">
            <a:avLst>
              <a:gd name="adj" fmla="val 11542"/>
            </a:avLst>
          </a:prstGeom>
          <a:gradFill rotWithShape="1">
            <a:gsLst>
              <a:gs pos="0">
                <a:srgbClr val="990099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3" name="AutoShape 7"/>
          <p:cNvSpPr>
            <a:spLocks noChangeArrowheads="1"/>
          </p:cNvSpPr>
          <p:nvPr/>
        </p:nvSpPr>
        <p:spPr bwMode="auto">
          <a:xfrm>
            <a:off x="3276600" y="2060575"/>
            <a:ext cx="2736850" cy="2954338"/>
          </a:xfrm>
          <a:prstGeom prst="star4">
            <a:avLst>
              <a:gd name="adj" fmla="val 11542"/>
            </a:avLst>
          </a:prstGeom>
          <a:gradFill rotWithShape="1">
            <a:gsLst>
              <a:gs pos="0">
                <a:schemeClr val="accent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4" name="AutoShape 8"/>
          <p:cNvSpPr>
            <a:spLocks noChangeArrowheads="1"/>
          </p:cNvSpPr>
          <p:nvPr/>
        </p:nvSpPr>
        <p:spPr bwMode="auto">
          <a:xfrm rot="-1728264">
            <a:off x="6084888" y="765175"/>
            <a:ext cx="1795462" cy="1603375"/>
          </a:xfrm>
          <a:prstGeom prst="star5">
            <a:avLst/>
          </a:prstGeom>
          <a:gradFill rotWithShape="1">
            <a:gsLst>
              <a:gs pos="0">
                <a:schemeClr val="bg1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4105" name="Picture 9" descr="05_moon_meteorit_alh-8100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620838" y="0"/>
            <a:ext cx="1404938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 descr="05_moon_meteorit_alh-8100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24975" y="0"/>
            <a:ext cx="140493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1042988" y="4797425"/>
            <a:ext cx="936625" cy="863600"/>
          </a:xfrm>
          <a:prstGeom prst="star5">
            <a:avLst/>
          </a:prstGeom>
          <a:gradFill rotWithShape="1">
            <a:gsLst>
              <a:gs pos="0">
                <a:srgbClr val="6699FF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8" name="AutoShape 12"/>
          <p:cNvSpPr>
            <a:spLocks noChangeArrowheads="1"/>
          </p:cNvSpPr>
          <p:nvPr/>
        </p:nvSpPr>
        <p:spPr bwMode="auto">
          <a:xfrm>
            <a:off x="3635375" y="549275"/>
            <a:ext cx="1223963" cy="1079500"/>
          </a:xfrm>
          <a:prstGeom prst="star5">
            <a:avLst/>
          </a:prstGeom>
          <a:gradFill rotWithShape="1">
            <a:gsLst>
              <a:gs pos="0">
                <a:srgbClr val="FFFF66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9" name="AutoShape 13"/>
          <p:cNvSpPr>
            <a:spLocks noChangeArrowheads="1"/>
          </p:cNvSpPr>
          <p:nvPr/>
        </p:nvSpPr>
        <p:spPr bwMode="auto">
          <a:xfrm rot="-1624394">
            <a:off x="6283325" y="3414713"/>
            <a:ext cx="1731963" cy="1655762"/>
          </a:xfrm>
          <a:prstGeom prst="star5">
            <a:avLst/>
          </a:prstGeom>
          <a:gradFill rotWithShape="1">
            <a:gsLst>
              <a:gs pos="0">
                <a:srgbClr val="FF0066"/>
              </a:gs>
              <a:gs pos="100000">
                <a:srgbClr val="CC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10" name="AutoShape 14"/>
          <p:cNvSpPr>
            <a:spLocks noChangeArrowheads="1"/>
          </p:cNvSpPr>
          <p:nvPr/>
        </p:nvSpPr>
        <p:spPr bwMode="auto">
          <a:xfrm rot="-1624394">
            <a:off x="779463" y="1011238"/>
            <a:ext cx="1587500" cy="1511300"/>
          </a:xfrm>
          <a:prstGeom prst="star5">
            <a:avLst/>
          </a:prstGeom>
          <a:gradFill rotWithShape="1">
            <a:gsLst>
              <a:gs pos="0">
                <a:srgbClr val="990099"/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11" name="AutoShape 15"/>
          <p:cNvSpPr>
            <a:spLocks noChangeArrowheads="1"/>
          </p:cNvSpPr>
          <p:nvPr/>
        </p:nvSpPr>
        <p:spPr bwMode="auto">
          <a:xfrm rot="-1624394">
            <a:off x="3567113" y="4805363"/>
            <a:ext cx="1873250" cy="1736725"/>
          </a:xfrm>
          <a:prstGeom prst="star5">
            <a:avLst/>
          </a:prstGeom>
          <a:gradFill rotWithShape="1">
            <a:gsLst>
              <a:gs pos="0">
                <a:srgbClr val="33CC33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112" name="Picture 16" descr="earth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43200" y="4038600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3" name="Picture 17" descr="42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7900" y="3860800"/>
            <a:ext cx="7921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4" name="Picture 18" descr="mars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71775" y="2205038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5" name="Picture 19" descr="112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35825" y="3213100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6" name="Picture 20" descr="upiter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24075" y="708025"/>
            <a:ext cx="93503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7" name="Picture 21" descr="r4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-5400000">
            <a:off x="-33337" y="5857875"/>
            <a:ext cx="1428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8" name="Picture 22" descr="r4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5288" y="188913"/>
            <a:ext cx="1428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9" name="Picture 23" descr="r4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5400000">
            <a:off x="7888288" y="617538"/>
            <a:ext cx="1428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0" name="Picture 24" descr="r7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-2096382">
            <a:off x="4211638" y="1700213"/>
            <a:ext cx="16573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1" name="Picture 25" descr="56r2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1371600" y="0"/>
            <a:ext cx="13716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2" name="Picture 26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96188" y="62372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3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9" presetID="10" presetClass="entr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500"/>
                            </p:stCondLst>
                            <p:childTnLst>
                              <p:par>
                                <p:cTn id="4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9500"/>
                            </p:stCondLst>
                            <p:childTnLst>
                              <p:par>
                                <p:cTn id="47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3000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0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0"/>
                            </p:stCondLst>
                            <p:childTnLst>
                              <p:par>
                                <p:cTn id="52" presetID="2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3000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0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500"/>
                            </p:stCondLst>
                            <p:childTnLst>
                              <p:par>
                                <p:cTn id="57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3000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0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8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9000"/>
                            </p:stCondLst>
                            <p:childTnLst>
                              <p:par>
                                <p:cTn id="6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0"/>
                            </p:stCondLst>
                            <p:childTnLst>
                              <p:par>
                                <p:cTn id="7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1500"/>
                            </p:stCondLst>
                            <p:childTnLst>
                              <p:par>
                                <p:cTn id="8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2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3000"/>
                            </p:stCondLst>
                            <p:childTnLst>
                              <p:par>
                                <p:cTn id="9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4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4500"/>
                            </p:stCondLst>
                            <p:childTnLst>
                              <p:par>
                                <p:cTn id="9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0035 -0.80532 " pathEditMode="relative" rAng="0" ptsTypes="AA">
                                      <p:cBhvr>
                                        <p:cTn id="106" dur="30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8500"/>
                            </p:stCondLst>
                            <p:childTnLst>
                              <p:par>
                                <p:cTn id="10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80382 -0.01018 " pathEditMode="relative" rAng="0" ptsTypes="AA">
                                      <p:cBhvr>
                                        <p:cTn id="115" dur="30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1500"/>
                            </p:stCondLst>
                            <p:childTnLst>
                              <p:par>
                                <p:cTn id="1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3000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3000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45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5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-0.01991 C 0.02951 0.0875 -0.01042 0.2169 -0.09566 0.26829 C -0.1809 0.32084 -0.28021 0.27384 -0.31649 0.16667 C -0.35295 0.05926 -0.31319 -0.06944 -0.2276 -0.12106 C -0.14236 -0.17245 -0.0434 -0.12731 -0.00677 -0.01991 Z " pathEditMode="relative" rAng="3942850" ptsTypes="fffff">
                                      <p:cBhvr>
                                        <p:cTn id="136" dur="3000" spd="-1000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7500"/>
                            </p:stCondLst>
                            <p:childTnLst>
                              <p:par>
                                <p:cTn id="1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85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95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60500"/>
                            </p:stCondLst>
                            <p:childTnLst>
                              <p:par>
                                <p:cTn id="15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30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30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3500"/>
                            </p:stCondLst>
                            <p:childTnLst>
                              <p:par>
                                <p:cTn id="15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66500"/>
                            </p:stCondLst>
                            <p:childTnLst>
                              <p:par>
                                <p:cTn id="15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L -0.13385 0.30463 " pathEditMode="relative" rAng="0" ptsTypes="AA">
                                      <p:cBhvr>
                                        <p:cTn id="160" dur="30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152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2" dur="3000" fill="hold"/>
                                        <p:tgtEl>
                                          <p:spTgt spid="412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69500"/>
                            </p:stCondLst>
                            <p:childTnLst>
                              <p:par>
                                <p:cTn id="16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5" dur="2000" fill="hold"/>
                                        <p:tgtEl>
                                          <p:spTgt spid="41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71500"/>
                            </p:stCondLst>
                            <p:childTnLst>
                              <p:par>
                                <p:cTn id="1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2500"/>
                            </p:stCondLst>
                            <p:childTnLst>
                              <p:par>
                                <p:cTn id="17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1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73500"/>
                            </p:stCondLst>
                            <p:childTnLst>
                              <p:par>
                                <p:cTn id="18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74000"/>
                            </p:stCondLst>
                            <p:childTnLst>
                              <p:par>
                                <p:cTn id="18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22"/>
                </p:tgtEl>
              </p:cMediaNode>
            </p:audio>
          </p:childTnLst>
        </p:cTn>
      </p:par>
    </p:tnLst>
    <p:bldLst>
      <p:bldP spid="4102" grpId="0" animBg="1"/>
      <p:bldP spid="4102" grpId="1" animBg="1"/>
      <p:bldP spid="4102" grpId="2" animBg="1"/>
      <p:bldP spid="4103" grpId="0" animBg="1"/>
      <p:bldP spid="4103" grpId="1" animBg="1"/>
      <p:bldP spid="4103" grpId="2" animBg="1"/>
      <p:bldP spid="4104" grpId="0" animBg="1"/>
      <p:bldP spid="4104" grpId="1" animBg="1"/>
      <p:bldP spid="4104" grpId="2" animBg="1"/>
      <p:bldP spid="4107" grpId="0" animBg="1"/>
      <p:bldP spid="4107" grpId="1" animBg="1"/>
      <p:bldP spid="4108" grpId="0" animBg="1"/>
      <p:bldP spid="4108" grpId="1" animBg="1"/>
      <p:bldP spid="4109" grpId="0" animBg="1"/>
      <p:bldP spid="4109" grpId="1" animBg="1"/>
      <p:bldP spid="4110" grpId="0" animBg="1"/>
      <p:bldP spid="4110" grpId="1" animBg="1"/>
      <p:bldP spid="4111" grpId="0" animBg="1"/>
      <p:bldP spid="411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1"/>
          <p:cNvSpPr>
            <a:spLocks noChangeArrowheads="1"/>
          </p:cNvSpPr>
          <p:nvPr/>
        </p:nvSpPr>
        <p:spPr bwMode="auto">
          <a:xfrm>
            <a:off x="304800" y="76200"/>
            <a:ext cx="85344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solidFill>
                  <a:srgbClr val="000099"/>
                </a:solidFill>
              </a:rPr>
              <a:t>Глаголы </a:t>
            </a:r>
            <a:r>
              <a:rPr lang="ru-RU" sz="3600" i="1" dirty="0">
                <a:solidFill>
                  <a:srgbClr val="000099"/>
                </a:solidFill>
              </a:rPr>
              <a:t>настоящего времени</a:t>
            </a:r>
            <a:r>
              <a:rPr lang="ru-RU" sz="3600" dirty="0">
                <a:solidFill>
                  <a:srgbClr val="000099"/>
                </a:solidFill>
              </a:rPr>
              <a:t> отвечают на </a:t>
            </a:r>
            <a:r>
              <a:rPr lang="ru-RU" sz="3600" dirty="0" err="1">
                <a:solidFill>
                  <a:srgbClr val="000099"/>
                </a:solidFill>
              </a:rPr>
              <a:t>вопросы__________________</a:t>
            </a:r>
            <a:r>
              <a:rPr lang="ru-RU" sz="3600" dirty="0">
                <a:solidFill>
                  <a:srgbClr val="000099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solidFill>
                  <a:srgbClr val="000099"/>
                </a:solidFill>
              </a:rPr>
              <a:t>Глаголы </a:t>
            </a:r>
            <a:r>
              <a:rPr lang="ru-RU" sz="3600" i="1" dirty="0">
                <a:solidFill>
                  <a:srgbClr val="000099"/>
                </a:solidFill>
              </a:rPr>
              <a:t>будущего времени</a:t>
            </a:r>
            <a:r>
              <a:rPr lang="ru-RU" sz="3600" dirty="0">
                <a:solidFill>
                  <a:srgbClr val="000099"/>
                </a:solidFill>
              </a:rPr>
              <a:t> отвечают на </a:t>
            </a:r>
            <a:r>
              <a:rPr lang="ru-RU" sz="3600" dirty="0" err="1">
                <a:solidFill>
                  <a:srgbClr val="000099"/>
                </a:solidFill>
              </a:rPr>
              <a:t>вопросы____________________</a:t>
            </a:r>
            <a:r>
              <a:rPr lang="ru-RU" sz="3600" dirty="0">
                <a:solidFill>
                  <a:srgbClr val="000099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solidFill>
                  <a:srgbClr val="000099"/>
                </a:solidFill>
              </a:rPr>
              <a:t>Глаголы </a:t>
            </a:r>
            <a:r>
              <a:rPr lang="ru-RU" sz="3600" i="1" dirty="0">
                <a:solidFill>
                  <a:srgbClr val="000099"/>
                </a:solidFill>
              </a:rPr>
              <a:t>прошедшего времени</a:t>
            </a:r>
            <a:r>
              <a:rPr lang="ru-RU" sz="3600" dirty="0">
                <a:solidFill>
                  <a:srgbClr val="000099"/>
                </a:solidFill>
              </a:rPr>
              <a:t> отвечают на вопросы __________  </a:t>
            </a:r>
            <a:r>
              <a:rPr lang="ru-RU" sz="3600" dirty="0" smtClean="0">
                <a:solidFill>
                  <a:srgbClr val="000099"/>
                </a:solidFill>
              </a:rPr>
              <a:t>и имеют суффикс ______.</a:t>
            </a:r>
            <a:endParaRPr lang="ru-RU" sz="36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304800" y="1524000"/>
            <a:ext cx="7924800" cy="392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32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1ур. - с.77 упр.154</a:t>
            </a:r>
            <a:endParaRPr lang="ru-RU" sz="2800" dirty="0">
              <a:solidFill>
                <a:srgbClr val="004A82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32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2ур. - с.78 упр.155 </a:t>
            </a:r>
            <a:endParaRPr lang="ru-RU" sz="2800" dirty="0">
              <a:solidFill>
                <a:srgbClr val="004A82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ru-RU" sz="32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3ур.* - Составить и записать текст из 3-5 предложений  про лето, используя глаголы только будущего времени.</a:t>
            </a:r>
            <a:endParaRPr lang="ru-RU" sz="2800" dirty="0">
              <a:solidFill>
                <a:srgbClr val="004A82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ru-RU" sz="3200" dirty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Почему глаголы должны быть только будущего времени</a:t>
            </a:r>
            <a:r>
              <a:rPr lang="ru-RU" sz="3200" dirty="0" smtClean="0">
                <a:solidFill>
                  <a:srgbClr val="004A8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dirty="0">
              <a:solidFill>
                <a:srgbClr val="004A82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9" name="Picture 3" descr="Рисунок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7850" y="457199"/>
            <a:ext cx="31813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00600" cy="1020762"/>
          </a:xfrm>
        </p:spPr>
        <p:txBody>
          <a:bodyPr/>
          <a:lstStyle/>
          <a:p>
            <a:r>
              <a:rPr lang="ru-RU" sz="4000" dirty="0" smtClean="0">
                <a:solidFill>
                  <a:srgbClr val="C00000"/>
                </a:solidFill>
              </a:rPr>
              <a:t>Домашнее задание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/>
              <a:t>Спасибо   за урок!</a:t>
            </a:r>
          </a:p>
        </p:txBody>
      </p:sp>
      <p:pic>
        <p:nvPicPr>
          <p:cNvPr id="19459" name="Picture 3" descr="C:\Documents and Settings\Admin\Рабочий стол\Zvonok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47800" y="1676400"/>
            <a:ext cx="6019800" cy="42622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4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Тема 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Тема41</Template>
  <TotalTime>712</TotalTime>
  <Words>251</Words>
  <Application>Microsoft Office PowerPoint</Application>
  <PresentationFormat>Экран (4:3)</PresentationFormat>
  <Paragraphs>57</Paragraphs>
  <Slides>12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Тема41</vt:lpstr>
      <vt:lpstr>Презентация PowerPoint</vt:lpstr>
      <vt:lpstr>Презентация PowerPoint</vt:lpstr>
      <vt:lpstr>Презентация PowerPoint</vt:lpstr>
      <vt:lpstr>Что мы знаем о глаголе?</vt:lpstr>
      <vt:lpstr>Презентация PowerPoint</vt:lpstr>
      <vt:lpstr>Презентация PowerPoint</vt:lpstr>
      <vt:lpstr>Тема: Времена глагола</vt:lpstr>
      <vt:lpstr>Презентация PowerPoint</vt:lpstr>
      <vt:lpstr>Презентация PowerPoint</vt:lpstr>
      <vt:lpstr>Презентация PowerPoint</vt:lpstr>
      <vt:lpstr>Домашнее задание</vt:lpstr>
      <vt:lpstr>Спасибо   за урок!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Админ</dc:creator>
  <cp:lastModifiedBy>Olga</cp:lastModifiedBy>
  <cp:revision>24</cp:revision>
  <cp:lastPrinted>1601-01-01T00:00:00Z</cp:lastPrinted>
  <dcterms:created xsi:type="dcterms:W3CDTF">1601-01-01T00:00:00Z</dcterms:created>
  <dcterms:modified xsi:type="dcterms:W3CDTF">2021-01-09T17:38:27Z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