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1"/>
  </p:sldMasterIdLst>
  <p:sldIdLst>
    <p:sldId id="256" r:id="rId2"/>
    <p:sldId id="27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58" r:id="rId11"/>
    <p:sldId id="271" r:id="rId12"/>
    <p:sldId id="281" r:id="rId13"/>
    <p:sldId id="282" r:id="rId14"/>
    <p:sldId id="283" r:id="rId15"/>
    <p:sldId id="28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4" r:id="rId24"/>
    <p:sldId id="269" r:id="rId25"/>
    <p:sldId id="279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662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0F829A-5B69-4620-A33D-DC73A355EF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04CB08-9D05-410A-A64E-2FD5C81A45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398FA-C4B0-4166-9113-829C89F580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0BC05-AA42-4BA3-8478-05F5402590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8B669-A979-409A-B216-801875C92A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52B67-F3BC-4469-99C0-69775CC83B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Дата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3586C0C-B86C-4640-8489-41F3123E6B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0" r:id="rId3"/>
    <p:sldLayoutId id="2147483701" r:id="rId4"/>
    <p:sldLayoutId id="2147483702" r:id="rId5"/>
    <p:sldLayoutId id="2147483703" r:id="rId6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ru.wikipedia.org/wiki/%D0%9B%D0%B5%D0%B2%D0%B8%D1%82%D0%B0%D0%BD,_%D0%98%D1%81%D0%B0%D0%B0%D0%BA_%D0%98%D0%BB%D1%8C%D0%B8%D1%87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очинение по картине Левитана Тихая обитель 3, 4, 9 класс описани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620713"/>
            <a:ext cx="8229600" cy="1223962"/>
          </a:xfrm>
        </p:spPr>
        <p:txBody>
          <a:bodyPr/>
          <a:lstStyle/>
          <a:p>
            <a:r>
              <a:rPr lang="ru-RU" sz="4000" dirty="0" smtClean="0">
                <a:latin typeface="Monotype Corsiva" pitchFamily="66" charset="0"/>
                <a:hlinkClick r:id="rId2" tooltip="Левитан, Исаак Ильич"/>
              </a:rPr>
              <a:t>Исаак Ильич Левитан</a:t>
            </a:r>
            <a:r>
              <a:rPr lang="ru-RU" sz="4000" dirty="0" smtClean="0">
                <a:latin typeface="Monotype Corsiva" pitchFamily="66" charset="0"/>
              </a:rPr>
              <a:t>.</a:t>
            </a:r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(1860-1900)</a:t>
            </a:r>
            <a:r>
              <a:rPr lang="ru-RU" sz="4000" dirty="0" smtClean="0">
                <a:solidFill>
                  <a:srgbClr val="7030A0"/>
                </a:solidFill>
                <a:latin typeface="Monotype Corsiva" pitchFamily="66" charset="0"/>
              </a:rPr>
              <a:t/>
            </a:r>
            <a:br>
              <a:rPr lang="ru-RU" sz="4000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Мастер пейзажа.</a:t>
            </a:r>
            <a:r>
              <a:rPr lang="ru-RU" sz="4000" dirty="0" smtClean="0">
                <a:latin typeface="Monotype Corsiva" pitchFamily="66" charset="0"/>
              </a:rPr>
              <a:t/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3800" dirty="0" smtClean="0">
                <a:latin typeface="Monotype Corsiva" pitchFamily="66" charset="0"/>
              </a:rPr>
              <a:t/>
            </a:r>
            <a:br>
              <a:rPr lang="ru-RU" sz="3800" dirty="0" smtClean="0">
                <a:latin typeface="Monotype Corsiva" pitchFamily="66" charset="0"/>
              </a:rPr>
            </a:br>
            <a:endParaRPr lang="ru-RU" sz="2100" dirty="0" smtClean="0">
              <a:latin typeface="Monotype Corsiva" pitchFamily="66" charset="0"/>
            </a:endParaRPr>
          </a:p>
        </p:txBody>
      </p:sp>
      <p:pic>
        <p:nvPicPr>
          <p:cNvPr id="5123" name="Picture 7" descr="Левита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2575" y="1557338"/>
            <a:ext cx="3857625" cy="491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9"/>
          <p:cNvSpPr>
            <a:spLocks noChangeArrowheads="1"/>
          </p:cNvSpPr>
          <p:nvPr/>
        </p:nvSpPr>
        <p:spPr bwMode="auto">
          <a:xfrm>
            <a:off x="4427985" y="1628800"/>
            <a:ext cx="446449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  <a:cs typeface="Times New Roman" pitchFamily="18" charset="0"/>
              </a:rPr>
              <a:t>С природой одною он жизнью дышал:</a:t>
            </a:r>
          </a:p>
          <a:p>
            <a:r>
              <a:rPr lang="ru-RU" sz="3200" dirty="0">
                <a:solidFill>
                  <a:srgbClr val="7030A0"/>
                </a:solidFill>
                <a:cs typeface="Times New Roman" pitchFamily="18" charset="0"/>
              </a:rPr>
              <a:t>Ручья разумел лепетанье,</a:t>
            </a:r>
          </a:p>
          <a:p>
            <a:r>
              <a:rPr lang="ru-RU" sz="3200" dirty="0">
                <a:solidFill>
                  <a:srgbClr val="7030A0"/>
                </a:solidFill>
                <a:cs typeface="Times New Roman" pitchFamily="18" charset="0"/>
              </a:rPr>
              <a:t>И говор древесных листов понимал,</a:t>
            </a:r>
          </a:p>
          <a:p>
            <a:r>
              <a:rPr lang="ru-RU" sz="3200" dirty="0">
                <a:solidFill>
                  <a:srgbClr val="7030A0"/>
                </a:solidFill>
                <a:cs typeface="Times New Roman" pitchFamily="18" charset="0"/>
              </a:rPr>
              <a:t>И чувствовал трав прозябанье.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66800"/>
          </a:xfrm>
        </p:spPr>
        <p:txBody>
          <a:bodyPr/>
          <a:lstStyle/>
          <a:p>
            <a:r>
              <a:rPr lang="ru-RU" sz="4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Вечер. Золотой плёс. </a:t>
            </a:r>
          </a:p>
        </p:txBody>
      </p:sp>
      <p:pic>
        <p:nvPicPr>
          <p:cNvPr id="6147" name="Picture 5" descr="вечер золотой плёс"/>
          <p:cNvPicPr>
            <a:picLocks noChangeAspect="1" noChangeArrowheads="1"/>
          </p:cNvPicPr>
          <p:nvPr/>
        </p:nvPicPr>
        <p:blipFill>
          <a:blip r:embed="rId2"/>
          <a:srcRect t="10994"/>
          <a:stretch>
            <a:fillRect/>
          </a:stretch>
        </p:blipFill>
        <p:spPr bwMode="auto">
          <a:xfrm>
            <a:off x="382588" y="1341438"/>
            <a:ext cx="846455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647799"/>
          </a:xfrm>
        </p:spPr>
        <p:txBody>
          <a:bodyPr/>
          <a:lstStyle/>
          <a:p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 омута.</a:t>
            </a:r>
          </a:p>
        </p:txBody>
      </p:sp>
      <p:pic>
        <p:nvPicPr>
          <p:cNvPr id="7171" name="Picture 5" descr="у ому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090613"/>
            <a:ext cx="8135937" cy="576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24744"/>
          </a:xfrm>
        </p:spPr>
        <p:txBody>
          <a:bodyPr/>
          <a:lstStyle/>
          <a:p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Берёзовая роща.</a:t>
            </a:r>
          </a:p>
        </p:txBody>
      </p:sp>
      <p:pic>
        <p:nvPicPr>
          <p:cNvPr id="8195" name="Picture 5" descr="берёзовая рощ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96975"/>
            <a:ext cx="8748712" cy="509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Март.</a:t>
            </a:r>
          </a:p>
        </p:txBody>
      </p:sp>
      <p:pic>
        <p:nvPicPr>
          <p:cNvPr id="9219" name="Picture 5" descr="мар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908050"/>
            <a:ext cx="8207375" cy="585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52513"/>
          </a:xfrm>
        </p:spPr>
        <p:txBody>
          <a:bodyPr/>
          <a:lstStyle/>
          <a:p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Первая зелень.</a:t>
            </a:r>
          </a:p>
        </p:txBody>
      </p:sp>
      <p:pic>
        <p:nvPicPr>
          <p:cNvPr id="10243" name="Picture 5" descr="первая зелен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908050"/>
            <a:ext cx="8280400" cy="573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52513"/>
          </a:xfrm>
        </p:spPr>
        <p:txBody>
          <a:bodyPr/>
          <a:lstStyle/>
          <a:p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После дождя. Плёс.</a:t>
            </a:r>
          </a:p>
        </p:txBody>
      </p:sp>
      <p:pic>
        <p:nvPicPr>
          <p:cNvPr id="11267" name="Picture 5" descr="после дожд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981075"/>
            <a:ext cx="8386762" cy="574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Золотая осень.</a:t>
            </a:r>
          </a:p>
        </p:txBody>
      </p:sp>
      <p:pic>
        <p:nvPicPr>
          <p:cNvPr id="12291" name="Picture 6" descr="золотая осен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950" y="908050"/>
            <a:ext cx="8529638" cy="574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146300"/>
          </a:xfrm>
        </p:spPr>
        <p:txBody>
          <a:bodyPr/>
          <a:lstStyle/>
          <a:p>
            <a:r>
              <a:rPr lang="ru-RU" sz="6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Тема урока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916113"/>
            <a:ext cx="9144000" cy="4214812"/>
          </a:xfrm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ru-RU" sz="5400" b="1" dirty="0" smtClean="0">
                <a:solidFill>
                  <a:srgbClr val="7030A0"/>
                </a:solidFill>
                <a:latin typeface="Monotype Corsiva" pitchFamily="66" charset="0"/>
              </a:rPr>
              <a:t>Сочинение описание картины Исаака Левитана «Тихая обитель»</a:t>
            </a:r>
            <a:endParaRPr lang="ru-RU" sz="5400" b="1" i="1" dirty="0" smtClean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очинение по картине Левитана Тихая обитель 3, 4, 9 класс описани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7"/>
            <a:ext cx="8424936" cy="8187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Как ты думаешь, почему художник назвал картину «ТИХАЯ обитель»? </a:t>
            </a:r>
            <a:endParaRPr lang="ru-RU" sz="3200" b="1" i="1" dirty="0" smtClean="0">
              <a:solidFill>
                <a:srgbClr val="7030A0"/>
              </a:solidFill>
            </a:endParaRPr>
          </a:p>
          <a:p>
            <a:r>
              <a:rPr lang="ru-RU" sz="3200" b="1" i="1" dirty="0" smtClean="0">
                <a:solidFill>
                  <a:srgbClr val="7030A0"/>
                </a:solidFill>
              </a:rPr>
              <a:t>Видно ли по этой работе, что природа Плёса произвела на художника сильное </a:t>
            </a:r>
            <a:r>
              <a:rPr lang="ru-RU" sz="3200" b="1" i="1" dirty="0" smtClean="0">
                <a:solidFill>
                  <a:srgbClr val="7030A0"/>
                </a:solidFill>
              </a:rPr>
              <a:t>впечатление? </a:t>
            </a:r>
            <a:endParaRPr lang="ru-RU" sz="3200" b="1" i="1" dirty="0" smtClean="0">
              <a:solidFill>
                <a:srgbClr val="7030A0"/>
              </a:solidFill>
            </a:endParaRPr>
          </a:p>
          <a:p>
            <a:r>
              <a:rPr lang="ru-RU" sz="3200" b="1" i="1" dirty="0" smtClean="0">
                <a:solidFill>
                  <a:srgbClr val="7030A0"/>
                </a:solidFill>
              </a:rPr>
              <a:t>Почувствуйте </a:t>
            </a:r>
            <a:r>
              <a:rPr lang="ru-RU" sz="3200" b="1" i="1" dirty="0" smtClean="0">
                <a:solidFill>
                  <a:srgbClr val="7030A0"/>
                </a:solidFill>
              </a:rPr>
              <a:t>тишину и покой, разлитые в пейзаже. </a:t>
            </a:r>
            <a:endParaRPr lang="ru-RU" sz="3200" b="1" i="1" dirty="0" smtClean="0">
              <a:solidFill>
                <a:srgbClr val="7030A0"/>
              </a:solidFill>
            </a:endParaRPr>
          </a:p>
          <a:p>
            <a:r>
              <a:rPr lang="ru-RU" sz="3200" b="1" i="1" dirty="0" smtClean="0">
                <a:solidFill>
                  <a:srgbClr val="7030A0"/>
                </a:solidFill>
              </a:rPr>
              <a:t>Безветренная </a:t>
            </a:r>
            <a:r>
              <a:rPr lang="ru-RU" sz="3200" b="1" i="1" dirty="0" smtClean="0">
                <a:solidFill>
                  <a:srgbClr val="7030A0"/>
                </a:solidFill>
              </a:rPr>
              <a:t>погода, спокойная гладь воды, в которой отражаются храмы монастыря и розовые предзакатные облака, – видно, что художник любуется этим местом волжской природы.</a:t>
            </a:r>
          </a:p>
          <a:p>
            <a:r>
              <a:rPr lang="ru-RU" sz="3200" b="1" i="1" dirty="0" smtClean="0">
                <a:solidFill>
                  <a:srgbClr val="7030A0"/>
                </a:solidFill>
              </a:rPr>
              <a:t/>
            </a:r>
            <a:br>
              <a:rPr lang="ru-RU" sz="3200" b="1" i="1" dirty="0" smtClean="0">
                <a:solidFill>
                  <a:srgbClr val="7030A0"/>
                </a:solidFill>
              </a:rPr>
            </a:br>
            <a:endParaRPr lang="ru-RU" sz="3200" b="1" i="1" dirty="0" smtClean="0">
              <a:solidFill>
                <a:srgbClr val="7030A0"/>
              </a:solidFill>
            </a:endParaRPr>
          </a:p>
          <a:p>
            <a:endParaRPr lang="ru-RU" sz="3200" b="1" i="1" dirty="0" smtClean="0">
              <a:solidFill>
                <a:srgbClr val="7030A0"/>
              </a:solidFill>
            </a:endParaRPr>
          </a:p>
          <a:p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8280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Что делает этот пейзаж необыкновенно красивым, праздничным?</a:t>
            </a:r>
            <a:endParaRPr lang="ru-RU" sz="3200" dirty="0" smtClean="0">
              <a:solidFill>
                <a:srgbClr val="7030A0"/>
              </a:solidFill>
            </a:endParaRPr>
          </a:p>
          <a:p>
            <a:r>
              <a:rPr lang="ru-RU" sz="3200" b="1" dirty="0" smtClean="0">
                <a:solidFill>
                  <a:srgbClr val="7030A0"/>
                </a:solidFill>
              </a:rPr>
              <a:t>Контрастные по цвету изображения берега и неба;</a:t>
            </a:r>
            <a:endParaRPr lang="ru-RU" sz="3200" dirty="0" smtClean="0">
              <a:solidFill>
                <a:srgbClr val="7030A0"/>
              </a:solidFill>
            </a:endParaRPr>
          </a:p>
          <a:p>
            <a:r>
              <a:rPr lang="ru-RU" sz="3200" b="1" dirty="0" smtClean="0">
                <a:solidFill>
                  <a:srgbClr val="7030A0"/>
                </a:solidFill>
              </a:rPr>
              <a:t>отражение в воде церкви и облаков придает пейзажу равновесие и праздничную торжественность.</a:t>
            </a:r>
            <a:endParaRPr lang="ru-RU" sz="3200" dirty="0" smtClean="0">
              <a:solidFill>
                <a:srgbClr val="7030A0"/>
              </a:solidFill>
            </a:endParaRPr>
          </a:p>
          <a:p>
            <a:r>
              <a:rPr lang="ru-RU" sz="3200" b="1" dirty="0" smtClean="0">
                <a:solidFill>
                  <a:srgbClr val="7030A0"/>
                </a:solidFill>
              </a:rPr>
              <a:t>красочная насыщенность: золотистые, голубые, розовые и сиреневые краски неба; зеленовато-багряный лес, </a:t>
            </a:r>
            <a:r>
              <a:rPr lang="ru-RU" sz="3200" b="1" dirty="0" err="1" smtClean="0">
                <a:solidFill>
                  <a:srgbClr val="7030A0"/>
                </a:solidFill>
              </a:rPr>
              <a:t>белозолотые</a:t>
            </a:r>
            <a:r>
              <a:rPr lang="ru-RU" sz="3200" b="1" dirty="0" smtClean="0">
                <a:solidFill>
                  <a:srgbClr val="7030A0"/>
                </a:solidFill>
              </a:rPr>
              <a:t> храмы...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208912" cy="6145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Какие детали картины подтверждают, что в этом сказочно прекрасном месте живут обыкновенные люди?</a:t>
            </a:r>
            <a:endParaRPr lang="ru-RU" sz="3200" dirty="0" smtClean="0">
              <a:solidFill>
                <a:srgbClr val="7030A0"/>
              </a:solidFill>
            </a:endParaRPr>
          </a:p>
          <a:p>
            <a:r>
              <a:rPr lang="ru-RU" sz="3200" b="1" dirty="0" smtClean="0">
                <a:solidFill>
                  <a:srgbClr val="7030A0"/>
                </a:solidFill>
              </a:rPr>
              <a:t>Деревянные мостки, переброшенные с одного берега на другой. Можно мысленно пройти по мосткам, ощущая легкое покачивание мостика и скрип досок под ногами. Видно, что мостки старые, с заплатами.</a:t>
            </a:r>
            <a:endParaRPr lang="ru-RU" sz="3200" dirty="0" smtClean="0">
              <a:solidFill>
                <a:srgbClr val="7030A0"/>
              </a:solidFill>
            </a:endParaRPr>
          </a:p>
          <a:p>
            <a:r>
              <a:rPr lang="ru-RU" sz="3200" b="1" dirty="0" smtClean="0">
                <a:solidFill>
                  <a:srgbClr val="7030A0"/>
                </a:solidFill>
              </a:rPr>
              <a:t>Видна тропинка к мостику, ступеньки и тропка на другой стороне реки, которые ведут к монастырю.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1"/>
          <p:cNvSpPr>
            <a:spLocks noChangeArrowheads="1"/>
          </p:cNvSpPr>
          <p:nvPr/>
        </p:nvSpPr>
        <p:spPr bwMode="auto">
          <a:xfrm>
            <a:off x="250825" y="549275"/>
            <a:ext cx="864235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r"/>
            <a:r>
              <a:rPr lang="ru-RU" sz="3200" dirty="0">
                <a:solidFill>
                  <a:srgbClr val="7030A0"/>
                </a:solidFill>
              </a:rPr>
              <a:t>Здесь мало увидеть, здесь нужно всмотреться,</a:t>
            </a:r>
            <a:br>
              <a:rPr lang="ru-RU" sz="3200" dirty="0">
                <a:solidFill>
                  <a:srgbClr val="7030A0"/>
                </a:solidFill>
              </a:rPr>
            </a:br>
            <a:r>
              <a:rPr lang="ru-RU" sz="3200" dirty="0">
                <a:solidFill>
                  <a:srgbClr val="7030A0"/>
                </a:solidFill>
              </a:rPr>
              <a:t>     Чтоб ясной любовью наполнилось сердце.</a:t>
            </a:r>
            <a:br>
              <a:rPr lang="ru-RU" sz="3200" dirty="0">
                <a:solidFill>
                  <a:srgbClr val="7030A0"/>
                </a:solidFill>
              </a:rPr>
            </a:br>
            <a:r>
              <a:rPr lang="ru-RU" sz="3200" dirty="0">
                <a:solidFill>
                  <a:srgbClr val="7030A0"/>
                </a:solidFill>
              </a:rPr>
              <a:t>     Здесь мало услышать, здесь вслушаться нужно.</a:t>
            </a:r>
            <a:br>
              <a:rPr lang="ru-RU" sz="3200" dirty="0">
                <a:solidFill>
                  <a:srgbClr val="7030A0"/>
                </a:solidFill>
              </a:rPr>
            </a:br>
            <a:r>
              <a:rPr lang="ru-RU" sz="3200" dirty="0">
                <a:solidFill>
                  <a:srgbClr val="7030A0"/>
                </a:solidFill>
              </a:rPr>
              <a:t>     Чтоб в душу созвучья нахлынули дружно, …</a:t>
            </a:r>
            <a:br>
              <a:rPr lang="ru-RU" sz="3200" dirty="0">
                <a:solidFill>
                  <a:srgbClr val="7030A0"/>
                </a:solidFill>
              </a:rPr>
            </a:br>
            <a:r>
              <a:rPr lang="ru-RU" sz="3200" dirty="0">
                <a:solidFill>
                  <a:srgbClr val="7030A0"/>
                </a:solidFill>
              </a:rPr>
              <a:t>     Н. </a:t>
            </a:r>
            <a:r>
              <a:rPr lang="ru-RU" sz="3200" dirty="0" err="1">
                <a:solidFill>
                  <a:srgbClr val="7030A0"/>
                </a:solidFill>
              </a:rPr>
              <a:t>Рыленков</a:t>
            </a:r>
            <a:r>
              <a:rPr lang="ru-RU" sz="3200" dirty="0">
                <a:solidFill>
                  <a:srgbClr val="7030A0"/>
                </a:solidFill>
              </a:rPr>
              <a:t>.</a:t>
            </a:r>
            <a:br>
              <a:rPr lang="ru-RU" sz="3200" dirty="0">
                <a:solidFill>
                  <a:srgbClr val="7030A0"/>
                </a:solidFill>
              </a:rPr>
            </a:b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 noGrp="1"/>
          </p:cNvSpPr>
          <p:nvPr>
            <p:ph type="title"/>
          </p:nvPr>
        </p:nvSpPr>
        <p:spPr>
          <a:xfrm>
            <a:off x="468313" y="1"/>
            <a:ext cx="8229600" cy="1268760"/>
          </a:xfrm>
        </p:spPr>
        <p:txBody>
          <a:bodyPr/>
          <a:lstStyle/>
          <a:p>
            <a:r>
              <a:rPr lang="ru-RU" sz="4000" i="1" dirty="0" smtClean="0">
                <a:solidFill>
                  <a:srgbClr val="7030A0"/>
                </a:solidFill>
                <a:latin typeface="Monotype Corsiva" pitchFamily="66" charset="0"/>
              </a:rPr>
              <a:t>ПАМЯТКА</a:t>
            </a:r>
            <a:r>
              <a:rPr lang="ru-RU" sz="4000" dirty="0" smtClean="0">
                <a:solidFill>
                  <a:srgbClr val="7030A0"/>
                </a:solidFill>
                <a:latin typeface="Monotype Corsiva" pitchFamily="66" charset="0"/>
              </a:rPr>
              <a:t/>
            </a:r>
            <a:br>
              <a:rPr lang="ru-RU" sz="4000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4000" i="1" dirty="0" smtClean="0">
                <a:solidFill>
                  <a:srgbClr val="7030A0"/>
                </a:solidFill>
                <a:latin typeface="Monotype Corsiva" pitchFamily="66" charset="0"/>
              </a:rPr>
              <a:t>    Как писать сочинение </a:t>
            </a:r>
            <a:endParaRPr lang="ru-RU" sz="4000" dirty="0" smtClean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16387" name="Содержимое 3"/>
          <p:cNvSpPr>
            <a:spLocks noGrp="1"/>
          </p:cNvSpPr>
          <p:nvPr>
            <p:ph idx="1"/>
          </p:nvPr>
        </p:nvSpPr>
        <p:spPr>
          <a:xfrm>
            <a:off x="251520" y="1052736"/>
            <a:ext cx="8446393" cy="5322665"/>
          </a:xfrm>
        </p:spPr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Определи, о чем ты будешь писать (тему).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Определи, с какой целью ты будешь об этом рассказывать (главную мысль).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Наметь, какие части будут в сочинении (план текста).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Определи, о чем нужно сказать подробнее.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Подбери слова и выражения, которые помогут точно и выразительно раскрыть тему и главную мысль текста.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Напиши первый вариант текста.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Проверь сочинение. Исправь ошибки и недочеты.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Перепиши текст.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ru-RU" sz="600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ПЛАН</a:t>
            </a:r>
          </a:p>
        </p:txBody>
      </p:sp>
      <p:sp>
        <p:nvSpPr>
          <p:cNvPr id="17411" name="Содержимое 3"/>
          <p:cNvSpPr>
            <a:spLocks noGrp="1"/>
          </p:cNvSpPr>
          <p:nvPr>
            <p:ph idx="1"/>
          </p:nvPr>
        </p:nvSpPr>
        <p:spPr>
          <a:xfrm>
            <a:off x="1475657" y="1700809"/>
            <a:ext cx="5328592" cy="374441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1. Вводная часть.</a:t>
            </a:r>
          </a:p>
          <a:p>
            <a:pPr marL="0" indent="0">
              <a:buFont typeface="Wingdings" pitchFamily="2" charset="2"/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2. Основная часть.</a:t>
            </a:r>
          </a:p>
          <a:p>
            <a:pPr marL="0" indent="0">
              <a:buFont typeface="Wingdings" pitchFamily="2" charset="2"/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3. Заключение.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2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935955"/>
          </a:xfrm>
        </p:spPr>
        <p:txBody>
          <a:bodyPr/>
          <a:lstStyle/>
          <a:p>
            <a:r>
              <a:rPr lang="ru-RU" sz="5400" i="1" dirty="0" smtClean="0">
                <a:solidFill>
                  <a:srgbClr val="7030A0"/>
                </a:solidFill>
                <a:latin typeface="Monotype Corsiva" pitchFamily="66" charset="0"/>
              </a:rPr>
              <a:t>1. Вводная часть</a:t>
            </a:r>
            <a:endParaRPr lang="ru-RU" sz="5400" dirty="0" smtClean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18435" name="Содержимое 3"/>
          <p:cNvSpPr>
            <a:spLocks noGrp="1"/>
          </p:cNvSpPr>
          <p:nvPr>
            <p:ph idx="1"/>
          </p:nvPr>
        </p:nvSpPr>
        <p:spPr>
          <a:xfrm>
            <a:off x="395536" y="1844824"/>
            <a:ext cx="8373814" cy="5251301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Передо мной…</a:t>
            </a:r>
          </a:p>
          <a:p>
            <a:pPr marL="0" indent="0">
              <a:buFont typeface="Wingdings" pitchFamily="2" charset="2"/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На ней изображено…</a:t>
            </a:r>
          </a:p>
          <a:p>
            <a:pPr marL="0" indent="0">
              <a:buFont typeface="Wingdings" pitchFamily="2" charset="2"/>
              <a:buNone/>
            </a:pPr>
            <a:endParaRPr lang="ru-RU" sz="18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2"/>
          <p:cNvSpPr>
            <a:spLocks noGrp="1"/>
          </p:cNvSpPr>
          <p:nvPr>
            <p:ph type="title"/>
          </p:nvPr>
        </p:nvSpPr>
        <p:spPr>
          <a:xfrm>
            <a:off x="467544" y="404813"/>
            <a:ext cx="8230369" cy="935955"/>
          </a:xfrm>
        </p:spPr>
        <p:txBody>
          <a:bodyPr/>
          <a:lstStyle/>
          <a:p>
            <a:r>
              <a:rPr lang="ru-RU" sz="4800" i="1" dirty="0" smtClean="0">
                <a:solidFill>
                  <a:srgbClr val="7030A0"/>
                </a:solidFill>
                <a:latin typeface="Garamond" pitchFamily="18" charset="0"/>
              </a:rPr>
              <a:t>2. Описание картины</a:t>
            </a:r>
            <a:endParaRPr lang="ru-RU" sz="4800" dirty="0" smtClean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19459" name="Содержимое 3"/>
          <p:cNvSpPr>
            <a:spLocks noGrp="1"/>
          </p:cNvSpPr>
          <p:nvPr>
            <p:ph idx="1"/>
          </p:nvPr>
        </p:nvSpPr>
        <p:spPr>
          <a:xfrm>
            <a:off x="539750" y="3933825"/>
            <a:ext cx="8229600" cy="3449638"/>
          </a:xfrm>
        </p:spPr>
        <p:txBody>
          <a:bodyPr/>
          <a:lstStyle/>
          <a:p>
            <a:pPr marL="514350" indent="-514350">
              <a:buFont typeface="Wingdings" pitchFamily="2" charset="2"/>
              <a:buAutoNum type="arabicParenR"/>
            </a:pPr>
            <a:r>
              <a:rPr lang="ru-RU" dirty="0" smtClean="0">
                <a:latin typeface="Arial" pitchFamily="34" charset="0"/>
              </a:rPr>
              <a:t>Небо (предзакатное, желто-зелёное, голубое)</a:t>
            </a:r>
          </a:p>
          <a:p>
            <a:pPr marL="514350" indent="-514350">
              <a:buFont typeface="Wingdings" pitchFamily="2" charset="2"/>
              <a:buAutoNum type="arabicParenR"/>
            </a:pPr>
            <a:r>
              <a:rPr lang="ru-RU" dirty="0" smtClean="0">
                <a:latin typeface="Arial" pitchFamily="34" charset="0"/>
              </a:rPr>
              <a:t>Облака (кучевые, розово-сиреневые, отражаются в воде)</a:t>
            </a:r>
          </a:p>
          <a:p>
            <a:pPr marL="514350" indent="-514350">
              <a:buFont typeface="Wingdings" pitchFamily="2" charset="2"/>
              <a:buNone/>
            </a:pPr>
            <a:endParaRPr lang="ru-RU" sz="2800" dirty="0" smtClean="0">
              <a:latin typeface="Arial" pitchFamily="34" charset="0"/>
            </a:endParaRPr>
          </a:p>
          <a:p>
            <a:pPr marL="514350" indent="-514350">
              <a:buFont typeface="Wingdings" pitchFamily="2" charset="2"/>
              <a:buNone/>
            </a:pPr>
            <a:endParaRPr lang="ru-RU" sz="1800" dirty="0" smtClean="0">
              <a:latin typeface="Arial" pitchFamily="34" charset="0"/>
            </a:endParaRPr>
          </a:p>
        </p:txBody>
      </p:sp>
      <p:pic>
        <p:nvPicPr>
          <p:cNvPr id="19460" name="Picture 4" descr="Отсканировано 01"/>
          <p:cNvPicPr>
            <a:picLocks noChangeAspect="1" noChangeArrowheads="1"/>
          </p:cNvPicPr>
          <p:nvPr/>
        </p:nvPicPr>
        <p:blipFill>
          <a:blip r:embed="rId2"/>
          <a:srcRect l="4868" t="9477" r="5148" b="56505"/>
          <a:stretch>
            <a:fillRect/>
          </a:stretch>
        </p:blipFill>
        <p:spPr bwMode="auto">
          <a:xfrm>
            <a:off x="1187624" y="1628774"/>
            <a:ext cx="6912768" cy="2235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2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935955"/>
          </a:xfrm>
        </p:spPr>
        <p:txBody>
          <a:bodyPr/>
          <a:lstStyle/>
          <a:p>
            <a:r>
              <a:rPr lang="ru-RU" sz="4800" i="1" dirty="0" smtClean="0">
                <a:solidFill>
                  <a:srgbClr val="7030A0"/>
                </a:solidFill>
                <a:latin typeface="Garamond" pitchFamily="18" charset="0"/>
              </a:rPr>
              <a:t>2. Описание картины</a:t>
            </a:r>
            <a:endParaRPr lang="ru-RU" sz="4800" dirty="0" smtClean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20483" name="Содержимое 3"/>
          <p:cNvSpPr>
            <a:spLocks noGrp="1"/>
          </p:cNvSpPr>
          <p:nvPr>
            <p:ph idx="1"/>
          </p:nvPr>
        </p:nvSpPr>
        <p:spPr>
          <a:xfrm>
            <a:off x="179512" y="1340768"/>
            <a:ext cx="3888432" cy="4824536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rabicParenR" startAt="3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Река (спокойная, тихая, прозрачная, зеркальная гладь)</a:t>
            </a:r>
          </a:p>
          <a:p>
            <a:pPr marL="514350" indent="-514350">
              <a:buFont typeface="Times New Roman" pitchFamily="18" charset="0"/>
              <a:buAutoNum type="arabicParenR" startAt="3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Мостик (деревянный, старый, скрипучий, изогнутый, с заплатками)</a:t>
            </a:r>
          </a:p>
          <a:p>
            <a:pPr marL="514350" indent="-514350">
              <a:buFont typeface="Times New Roman" pitchFamily="18" charset="0"/>
              <a:buAutoNum type="arabicParenR" startAt="3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Тропинка (узкая, луговая, ступеньки вверх)</a:t>
            </a:r>
          </a:p>
          <a:p>
            <a:pPr marL="514350" indent="-514350">
              <a:buFont typeface="Wingdings" pitchFamily="2" charset="2"/>
              <a:buNone/>
            </a:pPr>
            <a:endParaRPr lang="ru-RU" sz="2800" dirty="0" smtClean="0">
              <a:latin typeface="Arial" pitchFamily="34" charset="0"/>
            </a:endParaRPr>
          </a:p>
          <a:p>
            <a:pPr marL="514350" indent="-514350">
              <a:buFont typeface="Wingdings" pitchFamily="2" charset="2"/>
              <a:buNone/>
            </a:pPr>
            <a:endParaRPr lang="ru-RU" sz="1800" dirty="0" smtClean="0">
              <a:latin typeface="Arial" pitchFamily="34" charset="0"/>
            </a:endParaRPr>
          </a:p>
        </p:txBody>
      </p:sp>
      <p:pic>
        <p:nvPicPr>
          <p:cNvPr id="20484" name="Picture 4" descr="Отсканировано 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2044" y="2908416"/>
            <a:ext cx="4991956" cy="376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30369" cy="908721"/>
          </a:xfrm>
        </p:spPr>
        <p:txBody>
          <a:bodyPr/>
          <a:lstStyle/>
          <a:p>
            <a:r>
              <a:rPr lang="ru-RU" sz="4800" i="1" dirty="0" smtClean="0">
                <a:solidFill>
                  <a:srgbClr val="7030A0"/>
                </a:solidFill>
                <a:latin typeface="Garamond" pitchFamily="18" charset="0"/>
              </a:rPr>
              <a:t>2. Описание картины</a:t>
            </a:r>
            <a:endParaRPr lang="ru-RU" sz="4800" dirty="0" smtClean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21507" name="Содержимое 3"/>
          <p:cNvSpPr>
            <a:spLocks noGrp="1"/>
          </p:cNvSpPr>
          <p:nvPr>
            <p:ph idx="1"/>
          </p:nvPr>
        </p:nvSpPr>
        <p:spPr>
          <a:xfrm>
            <a:off x="251520" y="836712"/>
            <a:ext cx="8892480" cy="3594869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rabicParenR" startAt="6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Лес (деревья, кусты, смотрят в воду, зеленые, золотисто-багряные)</a:t>
            </a:r>
          </a:p>
          <a:p>
            <a:pPr marL="514350" indent="-514350">
              <a:buFont typeface="Times New Roman" pitchFamily="18" charset="0"/>
              <a:buAutoNum type="arabicParenR" startAt="6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Монастырь (бело-золотые храмы, спокойствие, величие, отражаются в реке, как в зеркале)</a:t>
            </a:r>
          </a:p>
          <a:p>
            <a:pPr marL="514350" indent="-514350">
              <a:buFont typeface="Wingdings" pitchFamily="2" charset="2"/>
              <a:buNone/>
            </a:pPr>
            <a:endParaRPr lang="ru-RU" sz="2800" dirty="0" smtClean="0">
              <a:latin typeface="Arial" pitchFamily="34" charset="0"/>
            </a:endParaRPr>
          </a:p>
          <a:p>
            <a:pPr marL="514350" indent="-514350">
              <a:buFont typeface="Wingdings" pitchFamily="2" charset="2"/>
              <a:buNone/>
            </a:pPr>
            <a:endParaRPr lang="ru-RU" sz="1800" dirty="0" smtClean="0">
              <a:latin typeface="Arial" pitchFamily="34" charset="0"/>
            </a:endParaRPr>
          </a:p>
        </p:txBody>
      </p:sp>
      <p:pic>
        <p:nvPicPr>
          <p:cNvPr id="21508" name="Picture 4" descr="Отсканировано 01"/>
          <p:cNvPicPr>
            <a:picLocks noChangeAspect="1" noChangeArrowheads="1"/>
          </p:cNvPicPr>
          <p:nvPr/>
        </p:nvPicPr>
        <p:blipFill>
          <a:blip r:embed="rId2"/>
          <a:srcRect l="4922" t="28804" r="7112" b="20657"/>
          <a:stretch>
            <a:fillRect/>
          </a:stretch>
        </p:blipFill>
        <p:spPr bwMode="auto">
          <a:xfrm>
            <a:off x="2164619" y="3429000"/>
            <a:ext cx="697938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2"/>
          <p:cNvSpPr>
            <a:spLocks noGrp="1"/>
          </p:cNvSpPr>
          <p:nvPr>
            <p:ph type="title"/>
          </p:nvPr>
        </p:nvSpPr>
        <p:spPr>
          <a:xfrm>
            <a:off x="468313" y="260648"/>
            <a:ext cx="8229600" cy="1287165"/>
          </a:xfrm>
        </p:spPr>
        <p:txBody>
          <a:bodyPr/>
          <a:lstStyle/>
          <a:p>
            <a:r>
              <a:rPr lang="ru-RU" sz="4800" i="1" dirty="0" smtClean="0">
                <a:solidFill>
                  <a:srgbClr val="7030A0"/>
                </a:solidFill>
                <a:latin typeface="Garamond" pitchFamily="18" charset="0"/>
              </a:rPr>
              <a:t>3. Мое отношение к картине</a:t>
            </a:r>
            <a:endParaRPr lang="ru-RU" sz="4800" dirty="0" smtClean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22531" name="Содержимое 3"/>
          <p:cNvSpPr>
            <a:spLocks noGrp="1"/>
          </p:cNvSpPr>
          <p:nvPr>
            <p:ph idx="1"/>
          </p:nvPr>
        </p:nvSpPr>
        <p:spPr>
          <a:xfrm>
            <a:off x="900113" y="2133600"/>
            <a:ext cx="6934200" cy="308927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Понравилась…</a:t>
            </a:r>
          </a:p>
          <a:p>
            <a:pPr marL="0" indent="0">
              <a:buFont typeface="Wingdings" pitchFamily="2" charset="2"/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Произвела впечатление…</a:t>
            </a:r>
          </a:p>
          <a:p>
            <a:pPr marL="0" indent="0">
              <a:buFont typeface="Wingdings" pitchFamily="2" charset="2"/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Вызывает чувство…</a:t>
            </a:r>
          </a:p>
          <a:p>
            <a:pPr marL="0" indent="0">
              <a:buFont typeface="Wingdings" pitchFamily="2" charset="2"/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Любуешься…</a:t>
            </a:r>
          </a:p>
          <a:p>
            <a:pPr marL="0" indent="0">
              <a:buFont typeface="Wingdings" pitchFamily="2" charset="2"/>
              <a:buNone/>
            </a:pPr>
            <a:endParaRPr lang="ru-RU" sz="18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76064"/>
          </a:xfrm>
        </p:spPr>
        <p:txBody>
          <a:bodyPr/>
          <a:lstStyle/>
          <a:p>
            <a:r>
              <a:rPr lang="ru-RU" sz="6000" dirty="0" smtClean="0">
                <a:solidFill>
                  <a:srgbClr val="7030A0"/>
                </a:solidFill>
                <a:latin typeface="Monotype Corsiva" pitchFamily="66" charset="0"/>
              </a:rPr>
              <a:t>Запомни</a:t>
            </a:r>
            <a:endParaRPr lang="ru-RU" sz="6000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836712"/>
            <a:ext cx="8280920" cy="5760640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с 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аа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к 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в 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тан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 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ртина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йза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 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а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жение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 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лебл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ся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вен 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тый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е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вя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жается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 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стырь, храм, к 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 л о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кольня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куп 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 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solidFill>
                  <a:srgbClr val="7030A0"/>
                </a:solidFill>
                <a:latin typeface="Monotype Corsiva" pitchFamily="66" charset="0"/>
              </a:rPr>
              <a:t>Домашнее задание: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indent="34290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Составить и написать описание по картине.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азвание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143000"/>
          </a:xfrm>
        </p:spPr>
        <p:txBody>
          <a:bodyPr/>
          <a:lstStyle/>
          <a:p>
            <a:r>
              <a:rPr lang="ru-RU" sz="7200" dirty="0" smtClean="0">
                <a:solidFill>
                  <a:srgbClr val="7030A0"/>
                </a:solidFill>
                <a:latin typeface="Monotype Corsiva" pitchFamily="66" charset="0"/>
              </a:rPr>
              <a:t>Спасибо за работу!</a:t>
            </a:r>
          </a:p>
        </p:txBody>
      </p:sp>
      <p:pic>
        <p:nvPicPr>
          <p:cNvPr id="24579" name="Изображение 5" descr="4e5cf7d4ccb9c59b6620a9c71944d51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2276475"/>
            <a:ext cx="4716462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4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Тема 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Тема41</Template>
  <TotalTime>182</TotalTime>
  <Words>477</Words>
  <Application>Microsoft Office PowerPoint</Application>
  <PresentationFormat>Экран (4:3)</PresentationFormat>
  <Paragraphs>71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Тема41</vt:lpstr>
      <vt:lpstr>Слайд 1</vt:lpstr>
      <vt:lpstr>Исаак Ильич Левитан. (1860-1900) Мастер пейзажа.  </vt:lpstr>
      <vt:lpstr>Вечер. Золотой плёс. </vt:lpstr>
      <vt:lpstr>У омута.</vt:lpstr>
      <vt:lpstr>Берёзовая роща.</vt:lpstr>
      <vt:lpstr>Март.</vt:lpstr>
      <vt:lpstr>Первая зелень.</vt:lpstr>
      <vt:lpstr>После дождя. Плёс.</vt:lpstr>
      <vt:lpstr>Золотая осень.</vt:lpstr>
      <vt:lpstr>Тема урока:</vt:lpstr>
      <vt:lpstr>Слайд 11</vt:lpstr>
      <vt:lpstr>Слайд 12</vt:lpstr>
      <vt:lpstr>Слайд 13</vt:lpstr>
      <vt:lpstr>Слайд 14</vt:lpstr>
      <vt:lpstr>Слайд 15</vt:lpstr>
      <vt:lpstr>ПАМЯТКА     Как писать сочинение </vt:lpstr>
      <vt:lpstr>ПЛАН</vt:lpstr>
      <vt:lpstr>1. Вводная часть</vt:lpstr>
      <vt:lpstr>2. Описание картины</vt:lpstr>
      <vt:lpstr>2. Описание картины</vt:lpstr>
      <vt:lpstr>2. Описание картины</vt:lpstr>
      <vt:lpstr>3. Мое отношение к картине</vt:lpstr>
      <vt:lpstr>Запомни</vt:lpstr>
      <vt:lpstr>Домашнее задание:</vt:lpstr>
      <vt:lpstr>Спасибо за работу!</vt:lpstr>
    </vt:vector>
  </TitlesOfParts>
  <Company>Домашний компьютер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Компьютер</dc:creator>
  <cp:lastModifiedBy>Админ</cp:lastModifiedBy>
  <cp:revision>11</cp:revision>
  <dcterms:created xsi:type="dcterms:W3CDTF">2008-12-01T16:14:28Z</dcterms:created>
  <dcterms:modified xsi:type="dcterms:W3CDTF">2019-12-15T11:18:54Z</dcterms:modified>
</cp:coreProperties>
</file>